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4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266"/>
    <p:restoredTop sz="94610"/>
  </p:normalViewPr>
  <p:slideViewPr>
    <p:cSldViewPr snapToGrid="0" snapToObjects="1">
      <p:cViewPr varScale="1">
        <p:scale>
          <a:sx n="229" d="100"/>
          <a:sy n="229" d="100"/>
        </p:scale>
        <p:origin x="49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5056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C0600-CD0C-141F-EDA3-B12C6AA3C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513D9-6479-EC99-1CDB-C21E7BE4DE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65AE95-43BF-9EC0-0023-4BBFEE8E2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F5798-2CC5-0C94-E07D-B0B097541C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4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08A81-0305-63E8-D2D5-8FC624053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A44CA56-3810-6BB9-7C6D-C3A8A9FD8053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4C75"/>
          </a:solidFill>
          <a:ln w="12700">
            <a:solidFill>
              <a:srgbClr val="0F4C75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E6AFAA6-F920-1EFF-83A8-D528CE405564}"/>
              </a:ext>
            </a:extLst>
          </p:cNvPr>
          <p:cNvSpPr/>
          <p:nvPr/>
        </p:nvSpPr>
        <p:spPr>
          <a:xfrm>
            <a:off x="320040" y="228600"/>
            <a:ext cx="11567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000" b="1" dirty="0">
                <a:solidFill>
                  <a:srgbClr val="0F4C7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90-Day Cyber &amp; AI Governance Lines of Effort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C1145D6-1716-B472-7C96-9F6CFF16FCC4}"/>
              </a:ext>
            </a:extLst>
          </p:cNvPr>
          <p:cNvSpPr/>
          <p:nvPr/>
        </p:nvSpPr>
        <p:spPr>
          <a:xfrm>
            <a:off x="320040" y="580564"/>
            <a:ext cx="11567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4254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 plan built from the completed assessment workbook: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E43402F-2F95-8F6F-C4ED-B6462F6A376F}"/>
              </a:ext>
            </a:extLst>
          </p:cNvPr>
          <p:cNvSpPr/>
          <p:nvPr/>
        </p:nvSpPr>
        <p:spPr>
          <a:xfrm>
            <a:off x="320040" y="1044662"/>
            <a:ext cx="11567160" cy="466640"/>
          </a:xfrm>
          <a:prstGeom prst="roundRect">
            <a:avLst>
              <a:gd name="adj" fmla="val 18182"/>
            </a:avLst>
          </a:prstGeom>
          <a:solidFill>
            <a:srgbClr val="F4F8FB"/>
          </a:solidFill>
          <a:ln w="6350">
            <a:solidFill>
              <a:srgbClr val="D5DDE5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0715529-DCBE-0365-DF34-84D3234BBF4A}"/>
              </a:ext>
            </a:extLst>
          </p:cNvPr>
          <p:cNvSpPr/>
          <p:nvPr/>
        </p:nvSpPr>
        <p:spPr>
          <a:xfrm>
            <a:off x="429768" y="1204922"/>
            <a:ext cx="113477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4254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90-DAY FOCUS: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D4456614-0DD9-7BAE-2A3D-C2CF4A8E183F}"/>
              </a:ext>
            </a:extLst>
          </p:cNvPr>
          <p:cNvSpPr/>
          <p:nvPr/>
        </p:nvSpPr>
        <p:spPr>
          <a:xfrm>
            <a:off x="770352" y="1554480"/>
            <a:ext cx="2673756" cy="4974336"/>
          </a:xfrm>
          <a:prstGeom prst="roundRect">
            <a:avLst>
              <a:gd name="adj" fmla="val 262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A55C63A-FDFE-947E-E40B-3F747D8CA334}"/>
              </a:ext>
            </a:extLst>
          </p:cNvPr>
          <p:cNvSpPr/>
          <p:nvPr/>
        </p:nvSpPr>
        <p:spPr>
          <a:xfrm>
            <a:off x="770352" y="1554480"/>
            <a:ext cx="2673756" cy="640080"/>
          </a:xfrm>
          <a:prstGeom prst="roundRect">
            <a:avLst>
              <a:gd name="adj" fmla="val 11429"/>
            </a:avLst>
          </a:prstGeom>
          <a:solidFill>
            <a:srgbClr val="0F4C75"/>
          </a:solidFill>
          <a:ln w="12700">
            <a:solidFill>
              <a:srgbClr val="0F4C75"/>
            </a:solidFill>
            <a:prstDash val="solid"/>
          </a:ln>
        </p:spPr>
        <p:txBody>
          <a:bodyPr/>
          <a:lstStyle/>
          <a:p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C84D6B9-0360-7916-ACED-10284AEBEA0C}"/>
              </a:ext>
            </a:extLst>
          </p:cNvPr>
          <p:cNvSpPr/>
          <p:nvPr/>
        </p:nvSpPr>
        <p:spPr>
          <a:xfrm>
            <a:off x="810457" y="1574934"/>
            <a:ext cx="267375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LOE 1</a:t>
            </a:r>
          </a:p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Directive Controls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3F416E9-14D4-7B08-B71C-4F7768B3DE20}"/>
              </a:ext>
            </a:extLst>
          </p:cNvPr>
          <p:cNvSpPr/>
          <p:nvPr/>
        </p:nvSpPr>
        <p:spPr>
          <a:xfrm>
            <a:off x="840656" y="2029968"/>
            <a:ext cx="2533147" cy="109728"/>
          </a:xfrm>
          <a:prstGeom prst="rect">
            <a:avLst/>
          </a:prstGeom>
          <a:noFill/>
          <a:ln/>
        </p:spPr>
        <p:txBody>
          <a:bodyPr wrap="square" lIns="64" tIns="64" rIns="64" bIns="64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EAF3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 / RISK / ASSET / AILC / IMPROVE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9BD84A7-DF51-FBBF-7207-C3C8EB1396C9}"/>
              </a:ext>
            </a:extLst>
          </p:cNvPr>
          <p:cNvSpPr/>
          <p:nvPr/>
        </p:nvSpPr>
        <p:spPr>
          <a:xfrm>
            <a:off x="834520" y="2269784"/>
            <a:ext cx="267375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indent="0">
              <a:lnSpc>
                <a:spcPct val="80000"/>
              </a:lnSpc>
              <a:buNone/>
            </a:pPr>
            <a:r>
              <a:rPr lang="en-US" sz="900" dirty="0">
                <a:solidFill>
                  <a:srgbClr val="4254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33D3FF2-BB23-E40B-5627-0B41E3DCF957}"/>
              </a:ext>
            </a:extLst>
          </p:cNvPr>
          <p:cNvSpPr/>
          <p:nvPr/>
        </p:nvSpPr>
        <p:spPr>
          <a:xfrm>
            <a:off x="884596" y="2766934"/>
            <a:ext cx="246065" cy="256032"/>
          </a:xfrm>
          <a:prstGeom prst="ellipse">
            <a:avLst/>
          </a:prstGeom>
          <a:solidFill>
            <a:srgbClr val="0F4C75"/>
          </a:solidFill>
          <a:ln>
            <a:solidFill>
              <a:srgbClr val="0F4C7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30855656-CB18-03CB-EAD2-F8CEBF1A939A}"/>
              </a:ext>
            </a:extLst>
          </p:cNvPr>
          <p:cNvSpPr/>
          <p:nvPr/>
        </p:nvSpPr>
        <p:spPr>
          <a:xfrm>
            <a:off x="884596" y="3242179"/>
            <a:ext cx="246065" cy="256032"/>
          </a:xfrm>
          <a:prstGeom prst="ellipse">
            <a:avLst/>
          </a:prstGeom>
          <a:solidFill>
            <a:srgbClr val="0F4C75"/>
          </a:solidFill>
          <a:ln>
            <a:solidFill>
              <a:srgbClr val="0F4C7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8CED46B-07F2-0B10-07FA-8CA41605A835}"/>
              </a:ext>
            </a:extLst>
          </p:cNvPr>
          <p:cNvSpPr/>
          <p:nvPr/>
        </p:nvSpPr>
        <p:spPr>
          <a:xfrm>
            <a:off x="884596" y="3852594"/>
            <a:ext cx="246065" cy="256032"/>
          </a:xfrm>
          <a:prstGeom prst="ellipse">
            <a:avLst/>
          </a:prstGeom>
          <a:solidFill>
            <a:srgbClr val="0F4C75"/>
          </a:solidFill>
          <a:ln>
            <a:solidFill>
              <a:srgbClr val="0F4C7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1BB8C0C-7488-63C4-7FD3-A981E44AEEE9}"/>
              </a:ext>
            </a:extLst>
          </p:cNvPr>
          <p:cNvSpPr/>
          <p:nvPr/>
        </p:nvSpPr>
        <p:spPr>
          <a:xfrm>
            <a:off x="884596" y="4313705"/>
            <a:ext cx="246065" cy="256032"/>
          </a:xfrm>
          <a:prstGeom prst="ellipse">
            <a:avLst/>
          </a:prstGeom>
          <a:solidFill>
            <a:srgbClr val="0F4C75"/>
          </a:solidFill>
          <a:ln>
            <a:solidFill>
              <a:srgbClr val="0F4C7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B09A30AC-8E3E-AFEF-3AB3-28897B2E1762}"/>
              </a:ext>
            </a:extLst>
          </p:cNvPr>
          <p:cNvSpPr/>
          <p:nvPr/>
        </p:nvSpPr>
        <p:spPr>
          <a:xfrm>
            <a:off x="884596" y="4921083"/>
            <a:ext cx="246065" cy="256032"/>
          </a:xfrm>
          <a:prstGeom prst="ellipse">
            <a:avLst/>
          </a:prstGeom>
          <a:solidFill>
            <a:srgbClr val="0F4C75"/>
          </a:solidFill>
          <a:ln>
            <a:solidFill>
              <a:srgbClr val="0F4C7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E0B72BE0-0720-A1AE-7FD2-A2DCD287E74A}"/>
              </a:ext>
            </a:extLst>
          </p:cNvPr>
          <p:cNvSpPr/>
          <p:nvPr/>
        </p:nvSpPr>
        <p:spPr>
          <a:xfrm>
            <a:off x="858232" y="5806440"/>
            <a:ext cx="2497995" cy="667512"/>
          </a:xfrm>
          <a:prstGeom prst="roundRect">
            <a:avLst>
              <a:gd name="adj" fmla="val 7273"/>
            </a:avLst>
          </a:prstGeom>
          <a:solidFill>
            <a:srgbClr val="EAF3F8"/>
          </a:solidFill>
          <a:ln w="6350">
            <a:solidFill>
              <a:srgbClr val="C8D6E0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EA8D5A62-9ACA-F9EE-E5C2-03AB1077F077}"/>
              </a:ext>
            </a:extLst>
          </p:cNvPr>
          <p:cNvSpPr/>
          <p:nvPr/>
        </p:nvSpPr>
        <p:spPr>
          <a:xfrm>
            <a:off x="928536" y="5870448"/>
            <a:ext cx="2357387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F4C7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Day-90 outcome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143AD4F0-5485-64DB-90E0-728B7F7FE707}"/>
              </a:ext>
            </a:extLst>
          </p:cNvPr>
          <p:cNvSpPr/>
          <p:nvPr/>
        </p:nvSpPr>
        <p:spPr>
          <a:xfrm>
            <a:off x="928536" y="5989320"/>
            <a:ext cx="2357387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460AE6A6-CE83-CF27-3CF7-00DA53DA6C4F}"/>
              </a:ext>
            </a:extLst>
          </p:cNvPr>
          <p:cNvSpPr/>
          <p:nvPr/>
        </p:nvSpPr>
        <p:spPr>
          <a:xfrm>
            <a:off x="3584716" y="1673477"/>
            <a:ext cx="2673756" cy="4855339"/>
          </a:xfrm>
          <a:prstGeom prst="roundRect">
            <a:avLst>
              <a:gd name="adj" fmla="val 262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A2B4BD3D-06F9-95D4-1931-53DB7BD9D72F}"/>
              </a:ext>
            </a:extLst>
          </p:cNvPr>
          <p:cNvSpPr/>
          <p:nvPr/>
        </p:nvSpPr>
        <p:spPr>
          <a:xfrm>
            <a:off x="3584716" y="1554480"/>
            <a:ext cx="2673756" cy="640080"/>
          </a:xfrm>
          <a:prstGeom prst="roundRect">
            <a:avLst>
              <a:gd name="adj" fmla="val 11429"/>
            </a:avLst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4BC71D11-0D8A-C374-4AA6-88EF58ADB9D3}"/>
              </a:ext>
            </a:extLst>
          </p:cNvPr>
          <p:cNvSpPr/>
          <p:nvPr/>
        </p:nvSpPr>
        <p:spPr>
          <a:xfrm>
            <a:off x="3632841" y="1574934"/>
            <a:ext cx="2673756" cy="393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LOE 2</a:t>
            </a:r>
          </a:p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Preventive Controls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46438777-0D50-E820-8496-66B4EE2CA52C}"/>
              </a:ext>
            </a:extLst>
          </p:cNvPr>
          <p:cNvSpPr/>
          <p:nvPr/>
        </p:nvSpPr>
        <p:spPr>
          <a:xfrm>
            <a:off x="3655020" y="2029968"/>
            <a:ext cx="2533147" cy="109728"/>
          </a:xfrm>
          <a:prstGeom prst="rect">
            <a:avLst/>
          </a:prstGeom>
          <a:noFill/>
          <a:ln/>
        </p:spPr>
        <p:txBody>
          <a:bodyPr wrap="square" lIns="64" tIns="64" rIns="64" bIns="64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EAF3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IAM / PROTECT / AILC / ASSET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2CD24401-C74A-8E61-429B-3EBB3597D688}"/>
              </a:ext>
            </a:extLst>
          </p:cNvPr>
          <p:cNvSpPr/>
          <p:nvPr/>
        </p:nvSpPr>
        <p:spPr>
          <a:xfrm>
            <a:off x="3648884" y="2269784"/>
            <a:ext cx="267375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000" dirty="0">
                <a:solidFill>
                  <a:srgbClr val="4254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AC31DA6-BC97-097B-8FBB-48B09B49146B}"/>
              </a:ext>
            </a:extLst>
          </p:cNvPr>
          <p:cNvSpPr/>
          <p:nvPr/>
        </p:nvSpPr>
        <p:spPr>
          <a:xfrm>
            <a:off x="3698960" y="2766934"/>
            <a:ext cx="246065" cy="256032"/>
          </a:xfrm>
          <a:prstGeom prst="ellipse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978F8889-0A38-0266-E6AA-B99F9A316373}"/>
              </a:ext>
            </a:extLst>
          </p:cNvPr>
          <p:cNvSpPr/>
          <p:nvPr/>
        </p:nvSpPr>
        <p:spPr>
          <a:xfrm>
            <a:off x="3698960" y="3242179"/>
            <a:ext cx="246065" cy="256032"/>
          </a:xfrm>
          <a:prstGeom prst="ellipse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BC74FD4F-2695-4B7B-9E71-E3EC6CA59763}"/>
              </a:ext>
            </a:extLst>
          </p:cNvPr>
          <p:cNvSpPr/>
          <p:nvPr/>
        </p:nvSpPr>
        <p:spPr>
          <a:xfrm>
            <a:off x="3698960" y="3852594"/>
            <a:ext cx="246065" cy="256032"/>
          </a:xfrm>
          <a:prstGeom prst="ellipse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4D2F0741-4ADE-D2B9-8706-50640485797F}"/>
              </a:ext>
            </a:extLst>
          </p:cNvPr>
          <p:cNvSpPr/>
          <p:nvPr/>
        </p:nvSpPr>
        <p:spPr>
          <a:xfrm>
            <a:off x="3698960" y="4313705"/>
            <a:ext cx="246065" cy="256032"/>
          </a:xfrm>
          <a:prstGeom prst="ellipse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D895BAB6-E672-9018-88E1-464888BA7AF6}"/>
              </a:ext>
            </a:extLst>
          </p:cNvPr>
          <p:cNvSpPr/>
          <p:nvPr/>
        </p:nvSpPr>
        <p:spPr>
          <a:xfrm>
            <a:off x="3698960" y="4921083"/>
            <a:ext cx="246065" cy="256032"/>
          </a:xfrm>
          <a:prstGeom prst="ellipse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D6F610E1-CE12-64D0-D06D-241A0D93ED97}"/>
              </a:ext>
            </a:extLst>
          </p:cNvPr>
          <p:cNvSpPr/>
          <p:nvPr/>
        </p:nvSpPr>
        <p:spPr>
          <a:xfrm>
            <a:off x="3672596" y="5806440"/>
            <a:ext cx="2497995" cy="667512"/>
          </a:xfrm>
          <a:prstGeom prst="roundRect">
            <a:avLst>
              <a:gd name="adj" fmla="val 7273"/>
            </a:avLst>
          </a:prstGeom>
          <a:solidFill>
            <a:srgbClr val="EAF3F8"/>
          </a:solidFill>
          <a:ln w="6350">
            <a:solidFill>
              <a:srgbClr val="C8D6E0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81991C71-E85E-EBD3-BBE8-ECFC9DE9F4E3}"/>
              </a:ext>
            </a:extLst>
          </p:cNvPr>
          <p:cNvSpPr/>
          <p:nvPr/>
        </p:nvSpPr>
        <p:spPr>
          <a:xfrm>
            <a:off x="3742900" y="5870448"/>
            <a:ext cx="2357387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E7D3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Day-90 outcome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 42">
            <a:extLst>
              <a:ext uri="{FF2B5EF4-FFF2-40B4-BE49-F238E27FC236}">
                <a16:creationId xmlns:a16="http://schemas.microsoft.com/office/drawing/2014/main" id="{B42C5612-DA0F-552B-E286-B81B84110018}"/>
              </a:ext>
            </a:extLst>
          </p:cNvPr>
          <p:cNvSpPr/>
          <p:nvPr/>
        </p:nvSpPr>
        <p:spPr>
          <a:xfrm>
            <a:off x="3742900" y="5989320"/>
            <a:ext cx="2357387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Shape 43">
            <a:extLst>
              <a:ext uri="{FF2B5EF4-FFF2-40B4-BE49-F238E27FC236}">
                <a16:creationId xmlns:a16="http://schemas.microsoft.com/office/drawing/2014/main" id="{65E1D756-E372-C82C-EE2C-28273A0C6559}"/>
              </a:ext>
            </a:extLst>
          </p:cNvPr>
          <p:cNvSpPr/>
          <p:nvPr/>
        </p:nvSpPr>
        <p:spPr>
          <a:xfrm>
            <a:off x="6399080" y="1554480"/>
            <a:ext cx="2673756" cy="4974336"/>
          </a:xfrm>
          <a:prstGeom prst="roundRect">
            <a:avLst>
              <a:gd name="adj" fmla="val 262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6E225DC8-F34D-89A4-A921-E734BC98D4F4}"/>
              </a:ext>
            </a:extLst>
          </p:cNvPr>
          <p:cNvSpPr/>
          <p:nvPr/>
        </p:nvSpPr>
        <p:spPr>
          <a:xfrm>
            <a:off x="6399080" y="1554480"/>
            <a:ext cx="2673756" cy="640080"/>
          </a:xfrm>
          <a:prstGeom prst="roundRect">
            <a:avLst>
              <a:gd name="adj" fmla="val 11429"/>
            </a:avLst>
          </a:prstGeom>
          <a:solidFill>
            <a:srgbClr val="B9770E"/>
          </a:solidFill>
          <a:ln w="12700">
            <a:solidFill>
              <a:srgbClr val="B9770E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 45">
            <a:extLst>
              <a:ext uri="{FF2B5EF4-FFF2-40B4-BE49-F238E27FC236}">
                <a16:creationId xmlns:a16="http://schemas.microsoft.com/office/drawing/2014/main" id="{B24F06DE-C6B3-393E-86A0-FDF6C6F10EE0}"/>
              </a:ext>
            </a:extLst>
          </p:cNvPr>
          <p:cNvSpPr/>
          <p:nvPr/>
        </p:nvSpPr>
        <p:spPr>
          <a:xfrm>
            <a:off x="6445321" y="1574934"/>
            <a:ext cx="2533147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LOE 3</a:t>
            </a:r>
          </a:p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Detective Controls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 46">
            <a:extLst>
              <a:ext uri="{FF2B5EF4-FFF2-40B4-BE49-F238E27FC236}">
                <a16:creationId xmlns:a16="http://schemas.microsoft.com/office/drawing/2014/main" id="{3BD94520-56F6-CE4D-3827-F138D32346C4}"/>
              </a:ext>
            </a:extLst>
          </p:cNvPr>
          <p:cNvSpPr/>
          <p:nvPr/>
        </p:nvSpPr>
        <p:spPr>
          <a:xfrm>
            <a:off x="6469384" y="1773936"/>
            <a:ext cx="2533147" cy="228600"/>
          </a:xfrm>
          <a:prstGeom prst="rect">
            <a:avLst/>
          </a:prstGeom>
          <a:noFill/>
          <a:ln/>
        </p:spPr>
        <p:txBody>
          <a:bodyPr wrap="square" lIns="64" tIns="64" rIns="64" bIns="64" rtlCol="0" anchor="ctr">
            <a:normAutofit/>
          </a:bodyPr>
          <a:lstStyle/>
          <a:p>
            <a:pPr marL="0" indent="0" algn="l">
              <a:buNone/>
            </a:pP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 47">
            <a:extLst>
              <a:ext uri="{FF2B5EF4-FFF2-40B4-BE49-F238E27FC236}">
                <a16:creationId xmlns:a16="http://schemas.microsoft.com/office/drawing/2014/main" id="{1A362B22-BFAB-18D8-C79D-A264C6AB22C1}"/>
              </a:ext>
            </a:extLst>
          </p:cNvPr>
          <p:cNvSpPr/>
          <p:nvPr/>
        </p:nvSpPr>
        <p:spPr>
          <a:xfrm>
            <a:off x="6469384" y="2029968"/>
            <a:ext cx="2533147" cy="109728"/>
          </a:xfrm>
          <a:prstGeom prst="rect">
            <a:avLst/>
          </a:prstGeom>
          <a:noFill/>
          <a:ln/>
        </p:spPr>
        <p:txBody>
          <a:bodyPr wrap="square" lIns="64" tIns="64" rIns="64" bIns="64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EAF3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DETECT / AILC / RESPOND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 48">
            <a:extLst>
              <a:ext uri="{FF2B5EF4-FFF2-40B4-BE49-F238E27FC236}">
                <a16:creationId xmlns:a16="http://schemas.microsoft.com/office/drawing/2014/main" id="{8636034D-7A2A-276C-2F4B-30550794D351}"/>
              </a:ext>
            </a:extLst>
          </p:cNvPr>
          <p:cNvSpPr/>
          <p:nvPr/>
        </p:nvSpPr>
        <p:spPr>
          <a:xfrm>
            <a:off x="6455227" y="2258632"/>
            <a:ext cx="267375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4254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1" name="Text 49">
            <a:extLst>
              <a:ext uri="{FF2B5EF4-FFF2-40B4-BE49-F238E27FC236}">
                <a16:creationId xmlns:a16="http://schemas.microsoft.com/office/drawing/2014/main" id="{33FBB3CC-B302-A7F3-497F-5E97D8146583}"/>
              </a:ext>
            </a:extLst>
          </p:cNvPr>
          <p:cNvSpPr/>
          <p:nvPr/>
        </p:nvSpPr>
        <p:spPr>
          <a:xfrm>
            <a:off x="6513324" y="2766934"/>
            <a:ext cx="246065" cy="256032"/>
          </a:xfrm>
          <a:prstGeom prst="ellipse">
            <a:avLst/>
          </a:prstGeom>
          <a:solidFill>
            <a:srgbClr val="B9770E"/>
          </a:solidFill>
          <a:ln>
            <a:solidFill>
              <a:srgbClr val="B9770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1C216F3E-951D-27D4-CD79-00CF7757379D}"/>
              </a:ext>
            </a:extLst>
          </p:cNvPr>
          <p:cNvSpPr/>
          <p:nvPr/>
        </p:nvSpPr>
        <p:spPr>
          <a:xfrm>
            <a:off x="6513324" y="3242179"/>
            <a:ext cx="246065" cy="256032"/>
          </a:xfrm>
          <a:prstGeom prst="ellipse">
            <a:avLst/>
          </a:prstGeom>
          <a:solidFill>
            <a:srgbClr val="B9770E"/>
          </a:solidFill>
          <a:ln>
            <a:solidFill>
              <a:srgbClr val="B9770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0F0A35E4-3824-0B36-EF7F-4336FF8EF28C}"/>
              </a:ext>
            </a:extLst>
          </p:cNvPr>
          <p:cNvSpPr/>
          <p:nvPr/>
        </p:nvSpPr>
        <p:spPr>
          <a:xfrm>
            <a:off x="6513324" y="3852594"/>
            <a:ext cx="246065" cy="256032"/>
          </a:xfrm>
          <a:prstGeom prst="ellipse">
            <a:avLst/>
          </a:prstGeom>
          <a:solidFill>
            <a:srgbClr val="B9770E"/>
          </a:solidFill>
          <a:ln>
            <a:solidFill>
              <a:srgbClr val="B9770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A02333D6-F6DA-92E4-429D-BA68CFCD3D7F}"/>
              </a:ext>
            </a:extLst>
          </p:cNvPr>
          <p:cNvSpPr/>
          <p:nvPr/>
        </p:nvSpPr>
        <p:spPr>
          <a:xfrm>
            <a:off x="6513324" y="4313705"/>
            <a:ext cx="246065" cy="256032"/>
          </a:xfrm>
          <a:prstGeom prst="ellipse">
            <a:avLst/>
          </a:prstGeom>
          <a:solidFill>
            <a:srgbClr val="B9770E"/>
          </a:solidFill>
          <a:ln>
            <a:solidFill>
              <a:srgbClr val="B9770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 57">
            <a:extLst>
              <a:ext uri="{FF2B5EF4-FFF2-40B4-BE49-F238E27FC236}">
                <a16:creationId xmlns:a16="http://schemas.microsoft.com/office/drawing/2014/main" id="{D68807D1-3483-AD1E-8566-C3C420B6116A}"/>
              </a:ext>
            </a:extLst>
          </p:cNvPr>
          <p:cNvSpPr/>
          <p:nvPr/>
        </p:nvSpPr>
        <p:spPr>
          <a:xfrm>
            <a:off x="6513324" y="4921083"/>
            <a:ext cx="246065" cy="256032"/>
          </a:xfrm>
          <a:prstGeom prst="ellipse">
            <a:avLst/>
          </a:prstGeom>
          <a:solidFill>
            <a:srgbClr val="B9770E"/>
          </a:solidFill>
          <a:ln>
            <a:solidFill>
              <a:srgbClr val="B9770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Shape 59">
            <a:extLst>
              <a:ext uri="{FF2B5EF4-FFF2-40B4-BE49-F238E27FC236}">
                <a16:creationId xmlns:a16="http://schemas.microsoft.com/office/drawing/2014/main" id="{196C13C4-A982-9299-51E0-0DD4161504CF}"/>
              </a:ext>
            </a:extLst>
          </p:cNvPr>
          <p:cNvSpPr/>
          <p:nvPr/>
        </p:nvSpPr>
        <p:spPr>
          <a:xfrm>
            <a:off x="6486960" y="5806440"/>
            <a:ext cx="2497995" cy="667512"/>
          </a:xfrm>
          <a:prstGeom prst="roundRect">
            <a:avLst>
              <a:gd name="adj" fmla="val 7273"/>
            </a:avLst>
          </a:prstGeom>
          <a:solidFill>
            <a:srgbClr val="EAF3F8"/>
          </a:solidFill>
          <a:ln w="6350">
            <a:solidFill>
              <a:srgbClr val="C8D6E0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 60">
            <a:extLst>
              <a:ext uri="{FF2B5EF4-FFF2-40B4-BE49-F238E27FC236}">
                <a16:creationId xmlns:a16="http://schemas.microsoft.com/office/drawing/2014/main" id="{4DDD83CD-CBA5-AE49-59AE-9DCE40DCFF0E}"/>
              </a:ext>
            </a:extLst>
          </p:cNvPr>
          <p:cNvSpPr/>
          <p:nvPr/>
        </p:nvSpPr>
        <p:spPr>
          <a:xfrm>
            <a:off x="6557264" y="5870448"/>
            <a:ext cx="2357387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B9770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Day-90 outcome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 61">
            <a:extLst>
              <a:ext uri="{FF2B5EF4-FFF2-40B4-BE49-F238E27FC236}">
                <a16:creationId xmlns:a16="http://schemas.microsoft.com/office/drawing/2014/main" id="{A1C82267-1F08-4975-7714-A9814BB289A0}"/>
              </a:ext>
            </a:extLst>
          </p:cNvPr>
          <p:cNvSpPr/>
          <p:nvPr/>
        </p:nvSpPr>
        <p:spPr>
          <a:xfrm>
            <a:off x="6557264" y="5989320"/>
            <a:ext cx="2357387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Shape 62">
            <a:extLst>
              <a:ext uri="{FF2B5EF4-FFF2-40B4-BE49-F238E27FC236}">
                <a16:creationId xmlns:a16="http://schemas.microsoft.com/office/drawing/2014/main" id="{F8950786-EA14-37F8-7C43-E5C7A8879D72}"/>
              </a:ext>
            </a:extLst>
          </p:cNvPr>
          <p:cNvSpPr/>
          <p:nvPr/>
        </p:nvSpPr>
        <p:spPr>
          <a:xfrm>
            <a:off x="9213444" y="1671567"/>
            <a:ext cx="2673756" cy="4974336"/>
          </a:xfrm>
          <a:prstGeom prst="roundRect">
            <a:avLst>
              <a:gd name="adj" fmla="val 262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Shape 63">
            <a:extLst>
              <a:ext uri="{FF2B5EF4-FFF2-40B4-BE49-F238E27FC236}">
                <a16:creationId xmlns:a16="http://schemas.microsoft.com/office/drawing/2014/main" id="{F1C09B47-196C-8E66-26EE-7670A2DF4105}"/>
              </a:ext>
            </a:extLst>
          </p:cNvPr>
          <p:cNvSpPr/>
          <p:nvPr/>
        </p:nvSpPr>
        <p:spPr>
          <a:xfrm>
            <a:off x="9213444" y="1554480"/>
            <a:ext cx="2673756" cy="640080"/>
          </a:xfrm>
          <a:prstGeom prst="roundRect">
            <a:avLst>
              <a:gd name="adj" fmla="val 11429"/>
            </a:avLst>
          </a:prstGeom>
          <a:solidFill>
            <a:srgbClr val="A93226"/>
          </a:solidFill>
          <a:ln w="12700">
            <a:solidFill>
              <a:srgbClr val="A93226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 64">
            <a:extLst>
              <a:ext uri="{FF2B5EF4-FFF2-40B4-BE49-F238E27FC236}">
                <a16:creationId xmlns:a16="http://schemas.microsoft.com/office/drawing/2014/main" id="{4A27EB84-0C14-76B1-6545-93B46FCF1852}"/>
              </a:ext>
            </a:extLst>
          </p:cNvPr>
          <p:cNvSpPr/>
          <p:nvPr/>
        </p:nvSpPr>
        <p:spPr>
          <a:xfrm>
            <a:off x="9267706" y="1574934"/>
            <a:ext cx="2533147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LOE 4</a:t>
            </a:r>
          </a:p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Corrective/Responsive Controls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 66">
            <a:extLst>
              <a:ext uri="{FF2B5EF4-FFF2-40B4-BE49-F238E27FC236}">
                <a16:creationId xmlns:a16="http://schemas.microsoft.com/office/drawing/2014/main" id="{A04263C2-6D7E-3491-9D08-FD1AE2D338E4}"/>
              </a:ext>
            </a:extLst>
          </p:cNvPr>
          <p:cNvSpPr/>
          <p:nvPr/>
        </p:nvSpPr>
        <p:spPr>
          <a:xfrm>
            <a:off x="9283748" y="2029968"/>
            <a:ext cx="2533147" cy="109728"/>
          </a:xfrm>
          <a:prstGeom prst="rect">
            <a:avLst/>
          </a:prstGeom>
          <a:noFill/>
          <a:ln/>
        </p:spPr>
        <p:txBody>
          <a:bodyPr wrap="square" lIns="64" tIns="64" rIns="64" bIns="64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EAF3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RESPOND / RECOVER / IMPROVE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 67">
            <a:extLst>
              <a:ext uri="{FF2B5EF4-FFF2-40B4-BE49-F238E27FC236}">
                <a16:creationId xmlns:a16="http://schemas.microsoft.com/office/drawing/2014/main" id="{F797515A-0A8C-6058-5443-02C55D35C1FA}"/>
              </a:ext>
            </a:extLst>
          </p:cNvPr>
          <p:cNvSpPr/>
          <p:nvPr/>
        </p:nvSpPr>
        <p:spPr>
          <a:xfrm>
            <a:off x="9278218" y="2269784"/>
            <a:ext cx="2673755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900" dirty="0">
                <a:solidFill>
                  <a:srgbClr val="4254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0" name="Text 68">
            <a:extLst>
              <a:ext uri="{FF2B5EF4-FFF2-40B4-BE49-F238E27FC236}">
                <a16:creationId xmlns:a16="http://schemas.microsoft.com/office/drawing/2014/main" id="{E68390F8-35E6-A72C-CB73-B978F4728A1D}"/>
              </a:ext>
            </a:extLst>
          </p:cNvPr>
          <p:cNvSpPr/>
          <p:nvPr/>
        </p:nvSpPr>
        <p:spPr>
          <a:xfrm>
            <a:off x="9327688" y="2766934"/>
            <a:ext cx="246065" cy="256032"/>
          </a:xfrm>
          <a:prstGeom prst="ellipse">
            <a:avLst/>
          </a:prstGeom>
          <a:solidFill>
            <a:srgbClr val="A93226"/>
          </a:solidFill>
          <a:ln>
            <a:solidFill>
              <a:srgbClr val="A93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 69">
            <a:extLst>
              <a:ext uri="{FF2B5EF4-FFF2-40B4-BE49-F238E27FC236}">
                <a16:creationId xmlns:a16="http://schemas.microsoft.com/office/drawing/2014/main" id="{6B9CCC9F-7E5A-9739-BBA1-C425650C057B}"/>
              </a:ext>
            </a:extLst>
          </p:cNvPr>
          <p:cNvSpPr/>
          <p:nvPr/>
        </p:nvSpPr>
        <p:spPr>
          <a:xfrm>
            <a:off x="9626481" y="2808164"/>
            <a:ext cx="2146474" cy="461261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2" name="Text 70">
            <a:extLst>
              <a:ext uri="{FF2B5EF4-FFF2-40B4-BE49-F238E27FC236}">
                <a16:creationId xmlns:a16="http://schemas.microsoft.com/office/drawing/2014/main" id="{9854B7FE-B03D-F464-243B-30B833A56E19}"/>
              </a:ext>
            </a:extLst>
          </p:cNvPr>
          <p:cNvSpPr/>
          <p:nvPr/>
        </p:nvSpPr>
        <p:spPr>
          <a:xfrm>
            <a:off x="9327688" y="3242179"/>
            <a:ext cx="246065" cy="256032"/>
          </a:xfrm>
          <a:prstGeom prst="ellipse">
            <a:avLst/>
          </a:prstGeom>
          <a:solidFill>
            <a:srgbClr val="A93226"/>
          </a:solidFill>
          <a:ln>
            <a:solidFill>
              <a:srgbClr val="A93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Text 71">
            <a:extLst>
              <a:ext uri="{FF2B5EF4-FFF2-40B4-BE49-F238E27FC236}">
                <a16:creationId xmlns:a16="http://schemas.microsoft.com/office/drawing/2014/main" id="{249BDE35-EFA8-923F-196D-75111AB888BE}"/>
              </a:ext>
            </a:extLst>
          </p:cNvPr>
          <p:cNvSpPr/>
          <p:nvPr/>
        </p:nvSpPr>
        <p:spPr>
          <a:xfrm>
            <a:off x="9626481" y="3269426"/>
            <a:ext cx="2146474" cy="449559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4" name="Text 72">
            <a:extLst>
              <a:ext uri="{FF2B5EF4-FFF2-40B4-BE49-F238E27FC236}">
                <a16:creationId xmlns:a16="http://schemas.microsoft.com/office/drawing/2014/main" id="{0DBCC674-D5E2-2CC0-5CA4-71C5D3347305}"/>
              </a:ext>
            </a:extLst>
          </p:cNvPr>
          <p:cNvSpPr/>
          <p:nvPr/>
        </p:nvSpPr>
        <p:spPr>
          <a:xfrm>
            <a:off x="9327688" y="3852594"/>
            <a:ext cx="246065" cy="256032"/>
          </a:xfrm>
          <a:prstGeom prst="ellipse">
            <a:avLst/>
          </a:prstGeom>
          <a:solidFill>
            <a:srgbClr val="A93226"/>
          </a:solidFill>
          <a:ln>
            <a:solidFill>
              <a:srgbClr val="A93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 73">
            <a:extLst>
              <a:ext uri="{FF2B5EF4-FFF2-40B4-BE49-F238E27FC236}">
                <a16:creationId xmlns:a16="http://schemas.microsoft.com/office/drawing/2014/main" id="{66135852-51D0-5842-3167-3517D320C547}"/>
              </a:ext>
            </a:extLst>
          </p:cNvPr>
          <p:cNvSpPr/>
          <p:nvPr/>
        </p:nvSpPr>
        <p:spPr>
          <a:xfrm>
            <a:off x="9626481" y="3877010"/>
            <a:ext cx="2146474" cy="44137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6" name="Text 74">
            <a:extLst>
              <a:ext uri="{FF2B5EF4-FFF2-40B4-BE49-F238E27FC236}">
                <a16:creationId xmlns:a16="http://schemas.microsoft.com/office/drawing/2014/main" id="{EB09BDDC-05BD-BD1D-A2C9-FDC9FE8C2185}"/>
              </a:ext>
            </a:extLst>
          </p:cNvPr>
          <p:cNvSpPr/>
          <p:nvPr/>
        </p:nvSpPr>
        <p:spPr>
          <a:xfrm>
            <a:off x="9327688" y="4313705"/>
            <a:ext cx="246065" cy="256032"/>
          </a:xfrm>
          <a:prstGeom prst="ellipse">
            <a:avLst/>
          </a:prstGeom>
          <a:solidFill>
            <a:srgbClr val="A93226"/>
          </a:solidFill>
          <a:ln>
            <a:solidFill>
              <a:srgbClr val="A93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Text 75">
            <a:extLst>
              <a:ext uri="{FF2B5EF4-FFF2-40B4-BE49-F238E27FC236}">
                <a16:creationId xmlns:a16="http://schemas.microsoft.com/office/drawing/2014/main" id="{CD69AF7E-0A7C-53BD-5A02-A8BD07FBF6BD}"/>
              </a:ext>
            </a:extLst>
          </p:cNvPr>
          <p:cNvSpPr/>
          <p:nvPr/>
        </p:nvSpPr>
        <p:spPr>
          <a:xfrm>
            <a:off x="9626481" y="4334369"/>
            <a:ext cx="2146474" cy="448879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0" name="Shape 78">
            <a:extLst>
              <a:ext uri="{FF2B5EF4-FFF2-40B4-BE49-F238E27FC236}">
                <a16:creationId xmlns:a16="http://schemas.microsoft.com/office/drawing/2014/main" id="{BAD3636E-34AA-CE94-A00B-B2C79BAC2BD7}"/>
              </a:ext>
            </a:extLst>
          </p:cNvPr>
          <p:cNvSpPr/>
          <p:nvPr/>
        </p:nvSpPr>
        <p:spPr>
          <a:xfrm>
            <a:off x="9301324" y="5806440"/>
            <a:ext cx="2497995" cy="667512"/>
          </a:xfrm>
          <a:prstGeom prst="roundRect">
            <a:avLst>
              <a:gd name="adj" fmla="val 7273"/>
            </a:avLst>
          </a:prstGeom>
          <a:solidFill>
            <a:srgbClr val="EAF3F8"/>
          </a:solidFill>
          <a:ln w="6350">
            <a:solidFill>
              <a:srgbClr val="C8D6E0"/>
            </a:solidFill>
            <a:prstDash val="solid"/>
          </a:ln>
        </p:spPr>
        <p:txBody>
          <a:bodyPr/>
          <a:lstStyle/>
          <a:p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 79">
            <a:extLst>
              <a:ext uri="{FF2B5EF4-FFF2-40B4-BE49-F238E27FC236}">
                <a16:creationId xmlns:a16="http://schemas.microsoft.com/office/drawing/2014/main" id="{389F895D-6F82-C38D-00DC-D7B4EFC6C121}"/>
              </a:ext>
            </a:extLst>
          </p:cNvPr>
          <p:cNvSpPr/>
          <p:nvPr/>
        </p:nvSpPr>
        <p:spPr>
          <a:xfrm>
            <a:off x="9371628" y="5870448"/>
            <a:ext cx="2357387" cy="109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9322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Day-90 outcome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Text 80">
            <a:extLst>
              <a:ext uri="{FF2B5EF4-FFF2-40B4-BE49-F238E27FC236}">
                <a16:creationId xmlns:a16="http://schemas.microsoft.com/office/drawing/2014/main" id="{43DEAED5-ACAE-1DF5-91E5-F00A27EDDD41}"/>
              </a:ext>
            </a:extLst>
          </p:cNvPr>
          <p:cNvSpPr/>
          <p:nvPr/>
        </p:nvSpPr>
        <p:spPr>
          <a:xfrm>
            <a:off x="9371628" y="5989320"/>
            <a:ext cx="2357387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5" name="Text 19_copy">
            <a:extLst>
              <a:ext uri="{FF2B5EF4-FFF2-40B4-BE49-F238E27FC236}">
                <a16:creationId xmlns:a16="http://schemas.microsoft.com/office/drawing/2014/main" id="{48C2D2A0-BD23-682F-092C-9CD97291654D}"/>
              </a:ext>
            </a:extLst>
          </p:cNvPr>
          <p:cNvSpPr/>
          <p:nvPr/>
        </p:nvSpPr>
        <p:spPr>
          <a:xfrm>
            <a:off x="884596" y="5363807"/>
            <a:ext cx="246065" cy="256032"/>
          </a:xfrm>
          <a:prstGeom prst="ellipse">
            <a:avLst/>
          </a:prstGeom>
          <a:solidFill>
            <a:srgbClr val="0F4C75"/>
          </a:solidFill>
          <a:ln>
            <a:solidFill>
              <a:srgbClr val="0F4C7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6" name="Text 20_copy">
            <a:extLst>
              <a:ext uri="{FF2B5EF4-FFF2-40B4-BE49-F238E27FC236}">
                <a16:creationId xmlns:a16="http://schemas.microsoft.com/office/drawing/2014/main" id="{C2DC63D9-9795-F6FE-9180-D204F793DC81}"/>
              </a:ext>
            </a:extLst>
          </p:cNvPr>
          <p:cNvSpPr/>
          <p:nvPr/>
        </p:nvSpPr>
        <p:spPr>
          <a:xfrm>
            <a:off x="1183388" y="5397161"/>
            <a:ext cx="2146474" cy="44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7" name="Text 38_copy">
            <a:extLst>
              <a:ext uri="{FF2B5EF4-FFF2-40B4-BE49-F238E27FC236}">
                <a16:creationId xmlns:a16="http://schemas.microsoft.com/office/drawing/2014/main" id="{F1CCAA85-76AD-C652-0991-3906487FD2C3}"/>
              </a:ext>
            </a:extLst>
          </p:cNvPr>
          <p:cNvSpPr/>
          <p:nvPr/>
        </p:nvSpPr>
        <p:spPr>
          <a:xfrm>
            <a:off x="3698960" y="5363807"/>
            <a:ext cx="246065" cy="256032"/>
          </a:xfrm>
          <a:prstGeom prst="ellipse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9" name="Text 57_copy">
            <a:extLst>
              <a:ext uri="{FF2B5EF4-FFF2-40B4-BE49-F238E27FC236}">
                <a16:creationId xmlns:a16="http://schemas.microsoft.com/office/drawing/2014/main" id="{493C2C79-1F72-AAD7-3D5E-07A215218FFC}"/>
              </a:ext>
            </a:extLst>
          </p:cNvPr>
          <p:cNvSpPr/>
          <p:nvPr/>
        </p:nvSpPr>
        <p:spPr>
          <a:xfrm>
            <a:off x="6513324" y="5363807"/>
            <a:ext cx="246065" cy="256032"/>
          </a:xfrm>
          <a:prstGeom prst="ellipse">
            <a:avLst/>
          </a:prstGeom>
          <a:solidFill>
            <a:srgbClr val="B9770E"/>
          </a:solidFill>
          <a:ln>
            <a:solidFill>
              <a:srgbClr val="B9770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0" name="Text 58_copy">
            <a:extLst>
              <a:ext uri="{FF2B5EF4-FFF2-40B4-BE49-F238E27FC236}">
                <a16:creationId xmlns:a16="http://schemas.microsoft.com/office/drawing/2014/main" id="{C9B7736E-CFAD-F209-7EC9-E3D4B4C0BCD5}"/>
              </a:ext>
            </a:extLst>
          </p:cNvPr>
          <p:cNvSpPr/>
          <p:nvPr/>
        </p:nvSpPr>
        <p:spPr>
          <a:xfrm>
            <a:off x="6812117" y="5398358"/>
            <a:ext cx="2146474" cy="441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 76">
            <a:extLst>
              <a:ext uri="{FF2B5EF4-FFF2-40B4-BE49-F238E27FC236}">
                <a16:creationId xmlns:a16="http://schemas.microsoft.com/office/drawing/2014/main" id="{1AA2C9A9-B508-9824-2120-5E3FFDCB0B07}"/>
              </a:ext>
            </a:extLst>
          </p:cNvPr>
          <p:cNvSpPr/>
          <p:nvPr/>
        </p:nvSpPr>
        <p:spPr>
          <a:xfrm>
            <a:off x="9327688" y="4921083"/>
            <a:ext cx="246065" cy="256032"/>
          </a:xfrm>
          <a:prstGeom prst="ellipse">
            <a:avLst/>
          </a:prstGeom>
          <a:solidFill>
            <a:srgbClr val="A93226"/>
          </a:solidFill>
          <a:ln>
            <a:solidFill>
              <a:srgbClr val="A93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Text 77">
            <a:extLst>
              <a:ext uri="{FF2B5EF4-FFF2-40B4-BE49-F238E27FC236}">
                <a16:creationId xmlns:a16="http://schemas.microsoft.com/office/drawing/2014/main" id="{11AF4BE9-DCED-090F-36C5-B71D72164274}"/>
              </a:ext>
            </a:extLst>
          </p:cNvPr>
          <p:cNvSpPr/>
          <p:nvPr/>
        </p:nvSpPr>
        <p:spPr>
          <a:xfrm>
            <a:off x="9626481" y="4941747"/>
            <a:ext cx="2146474" cy="448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1" name="Text 76_copy">
            <a:extLst>
              <a:ext uri="{FF2B5EF4-FFF2-40B4-BE49-F238E27FC236}">
                <a16:creationId xmlns:a16="http://schemas.microsoft.com/office/drawing/2014/main" id="{7F36B032-9656-14C6-4BCB-79107B10047B}"/>
              </a:ext>
            </a:extLst>
          </p:cNvPr>
          <p:cNvSpPr/>
          <p:nvPr/>
        </p:nvSpPr>
        <p:spPr>
          <a:xfrm>
            <a:off x="9327688" y="5363807"/>
            <a:ext cx="246065" cy="256032"/>
          </a:xfrm>
          <a:prstGeom prst="ellipse">
            <a:avLst/>
          </a:prstGeom>
          <a:solidFill>
            <a:srgbClr val="A93226"/>
          </a:solidFill>
          <a:ln>
            <a:solidFill>
              <a:srgbClr val="A9322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2" name="Text 77_copy">
            <a:extLst>
              <a:ext uri="{FF2B5EF4-FFF2-40B4-BE49-F238E27FC236}">
                <a16:creationId xmlns:a16="http://schemas.microsoft.com/office/drawing/2014/main" id="{B5BD9C7A-0281-9663-DEC6-B534426934BA}"/>
              </a:ext>
            </a:extLst>
          </p:cNvPr>
          <p:cNvSpPr/>
          <p:nvPr/>
        </p:nvSpPr>
        <p:spPr>
          <a:xfrm>
            <a:off x="9626481" y="5401949"/>
            <a:ext cx="2146474" cy="413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 81">
            <a:extLst>
              <a:ext uri="{FF2B5EF4-FFF2-40B4-BE49-F238E27FC236}">
                <a16:creationId xmlns:a16="http://schemas.microsoft.com/office/drawing/2014/main" id="{6EDD1BC2-DC17-12F4-E550-6D073F40E3DB}"/>
              </a:ext>
            </a:extLst>
          </p:cNvPr>
          <p:cNvSpPr/>
          <p:nvPr/>
        </p:nvSpPr>
        <p:spPr>
          <a:xfrm>
            <a:off x="770352" y="6584963"/>
            <a:ext cx="11116848" cy="1773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254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Maturity movement target: move selected low-scored controls toward the next band only where implementation and evidence support reassessment.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 58">
            <a:extLst>
              <a:ext uri="{FF2B5EF4-FFF2-40B4-BE49-F238E27FC236}">
                <a16:creationId xmlns:a16="http://schemas.microsoft.com/office/drawing/2014/main" id="{8BB55A30-6A9D-5A54-CC06-D9AB63A3F09F}"/>
              </a:ext>
            </a:extLst>
          </p:cNvPr>
          <p:cNvSpPr/>
          <p:nvPr/>
        </p:nvSpPr>
        <p:spPr>
          <a:xfrm>
            <a:off x="6812117" y="4945056"/>
            <a:ext cx="2146474" cy="468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A9394860-08C0-BB83-0057-0FC6C6F7DC4B}"/>
              </a:ext>
            </a:extLst>
          </p:cNvPr>
          <p:cNvSpPr/>
          <p:nvPr/>
        </p:nvSpPr>
        <p:spPr>
          <a:xfrm>
            <a:off x="6812117" y="4334986"/>
            <a:ext cx="2146474" cy="449559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6" name="Text 54">
            <a:extLst>
              <a:ext uri="{FF2B5EF4-FFF2-40B4-BE49-F238E27FC236}">
                <a16:creationId xmlns:a16="http://schemas.microsoft.com/office/drawing/2014/main" id="{85A281A9-041D-71AE-6A39-49BC56E1582D}"/>
              </a:ext>
            </a:extLst>
          </p:cNvPr>
          <p:cNvSpPr/>
          <p:nvPr/>
        </p:nvSpPr>
        <p:spPr>
          <a:xfrm>
            <a:off x="6812117" y="3870677"/>
            <a:ext cx="2146474" cy="493651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4" name="Text 52">
            <a:extLst>
              <a:ext uri="{FF2B5EF4-FFF2-40B4-BE49-F238E27FC236}">
                <a16:creationId xmlns:a16="http://schemas.microsoft.com/office/drawing/2014/main" id="{4902901F-F22E-062F-6E5A-C38C0EBF4C90}"/>
              </a:ext>
            </a:extLst>
          </p:cNvPr>
          <p:cNvSpPr/>
          <p:nvPr/>
        </p:nvSpPr>
        <p:spPr>
          <a:xfrm>
            <a:off x="6812117" y="3268752"/>
            <a:ext cx="2146474" cy="448056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6B97130C-8DD5-1F94-208F-BED7B8721879}"/>
              </a:ext>
            </a:extLst>
          </p:cNvPr>
          <p:cNvSpPr/>
          <p:nvPr/>
        </p:nvSpPr>
        <p:spPr>
          <a:xfrm>
            <a:off x="6812117" y="2800127"/>
            <a:ext cx="2146474" cy="42852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68" name="Text 39_copy">
            <a:extLst>
              <a:ext uri="{FF2B5EF4-FFF2-40B4-BE49-F238E27FC236}">
                <a16:creationId xmlns:a16="http://schemas.microsoft.com/office/drawing/2014/main" id="{56E07641-4E1D-6CEF-7627-2A84FDFE26EE}"/>
              </a:ext>
            </a:extLst>
          </p:cNvPr>
          <p:cNvSpPr/>
          <p:nvPr/>
        </p:nvSpPr>
        <p:spPr>
          <a:xfrm>
            <a:off x="3997753" y="5399865"/>
            <a:ext cx="2146474" cy="482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445AC7B4-806B-5E48-E2A3-0D2532FAB7AA}"/>
              </a:ext>
            </a:extLst>
          </p:cNvPr>
          <p:cNvSpPr/>
          <p:nvPr/>
        </p:nvSpPr>
        <p:spPr>
          <a:xfrm>
            <a:off x="3997753" y="4946224"/>
            <a:ext cx="2146474" cy="4390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C87EC98B-DAA8-272B-5055-EDC689FFDCCA}"/>
              </a:ext>
            </a:extLst>
          </p:cNvPr>
          <p:cNvSpPr/>
          <p:nvPr/>
        </p:nvSpPr>
        <p:spPr>
          <a:xfrm>
            <a:off x="3997753" y="4335415"/>
            <a:ext cx="2146474" cy="42514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9DAF0095-6DF7-3E14-2247-292EE89E04F1}"/>
              </a:ext>
            </a:extLst>
          </p:cNvPr>
          <p:cNvSpPr/>
          <p:nvPr/>
        </p:nvSpPr>
        <p:spPr>
          <a:xfrm>
            <a:off x="3997753" y="3870050"/>
            <a:ext cx="2146474" cy="42514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34A2F038-DCA7-B782-933C-A403A06EFC45}"/>
              </a:ext>
            </a:extLst>
          </p:cNvPr>
          <p:cNvSpPr/>
          <p:nvPr/>
        </p:nvSpPr>
        <p:spPr>
          <a:xfrm>
            <a:off x="3997753" y="3265507"/>
            <a:ext cx="2146474" cy="475363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4DD60DA9-32BF-E267-21C2-8A012AF14E58}"/>
              </a:ext>
            </a:extLst>
          </p:cNvPr>
          <p:cNvSpPr/>
          <p:nvPr/>
        </p:nvSpPr>
        <p:spPr>
          <a:xfrm>
            <a:off x="3997753" y="2800127"/>
            <a:ext cx="2146474" cy="42919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1DD1847-40A6-EA7F-A2A0-0FAA0943D433}"/>
              </a:ext>
            </a:extLst>
          </p:cNvPr>
          <p:cNvSpPr/>
          <p:nvPr/>
        </p:nvSpPr>
        <p:spPr>
          <a:xfrm>
            <a:off x="1183388" y="4939664"/>
            <a:ext cx="2146474" cy="434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218F67A-902B-786F-F2FE-F2CC75865D1F}"/>
              </a:ext>
            </a:extLst>
          </p:cNvPr>
          <p:cNvSpPr/>
          <p:nvPr/>
        </p:nvSpPr>
        <p:spPr>
          <a:xfrm>
            <a:off x="1183388" y="4338819"/>
            <a:ext cx="2146474" cy="438599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6F8F2D4-E333-7001-629A-9B24DB3D7A1F}"/>
              </a:ext>
            </a:extLst>
          </p:cNvPr>
          <p:cNvSpPr/>
          <p:nvPr/>
        </p:nvSpPr>
        <p:spPr>
          <a:xfrm>
            <a:off x="1183388" y="3872628"/>
            <a:ext cx="2146474" cy="439882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0194C64-D5D7-FF21-93B3-E596BD6EC331}"/>
              </a:ext>
            </a:extLst>
          </p:cNvPr>
          <p:cNvSpPr/>
          <p:nvPr/>
        </p:nvSpPr>
        <p:spPr>
          <a:xfrm>
            <a:off x="1183388" y="3265696"/>
            <a:ext cx="2146474" cy="443172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0E35EBE-B1C0-0910-0DBF-B7ED5F90AC82}"/>
              </a:ext>
            </a:extLst>
          </p:cNvPr>
          <p:cNvSpPr/>
          <p:nvPr/>
        </p:nvSpPr>
        <p:spPr>
          <a:xfrm>
            <a:off x="1183388" y="2795429"/>
            <a:ext cx="2146474" cy="433217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720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6C7C4C6C-8D92-8B6F-10C3-BDBE456D8FCA}"/>
              </a:ext>
            </a:extLst>
          </p:cNvPr>
          <p:cNvSpPr/>
          <p:nvPr/>
        </p:nvSpPr>
        <p:spPr>
          <a:xfrm>
            <a:off x="2888" y="2617222"/>
            <a:ext cx="11884312" cy="1031842"/>
          </a:xfrm>
          <a:prstGeom prst="rightArrow">
            <a:avLst>
              <a:gd name="adj1" fmla="val 82817"/>
              <a:gd name="adj2" fmla="val 38430"/>
            </a:avLst>
          </a:prstGeom>
          <a:solidFill>
            <a:schemeClr val="accent1">
              <a:alpha val="20000"/>
            </a:schemeClr>
          </a:solidFill>
          <a:ln>
            <a:solidFill>
              <a:srgbClr val="0F4B75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rgbClr val="4254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 1 - 30</a:t>
            </a:r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DA2FF5C3-76A4-F19A-BD84-F92FD468720A}"/>
              </a:ext>
            </a:extLst>
          </p:cNvPr>
          <p:cNvSpPr/>
          <p:nvPr/>
        </p:nvSpPr>
        <p:spPr>
          <a:xfrm>
            <a:off x="-2869" y="3689526"/>
            <a:ext cx="11890069" cy="1031842"/>
          </a:xfrm>
          <a:prstGeom prst="rightArrow">
            <a:avLst>
              <a:gd name="adj1" fmla="val 82817"/>
              <a:gd name="adj2" fmla="val 38430"/>
            </a:avLst>
          </a:prstGeom>
          <a:solidFill>
            <a:schemeClr val="accent1">
              <a:alpha val="20000"/>
            </a:schemeClr>
          </a:solidFill>
          <a:ln>
            <a:solidFill>
              <a:srgbClr val="0F4B75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rgbClr val="4254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 31 - 60</a:t>
            </a:r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216D4CB1-8C5C-6440-C18C-E478B4BB1B22}"/>
              </a:ext>
            </a:extLst>
          </p:cNvPr>
          <p:cNvSpPr/>
          <p:nvPr/>
        </p:nvSpPr>
        <p:spPr>
          <a:xfrm>
            <a:off x="1" y="4761531"/>
            <a:ext cx="11887199" cy="1031842"/>
          </a:xfrm>
          <a:prstGeom prst="rightArrow">
            <a:avLst>
              <a:gd name="adj1" fmla="val 82817"/>
              <a:gd name="adj2" fmla="val 38430"/>
            </a:avLst>
          </a:prstGeom>
          <a:solidFill>
            <a:schemeClr val="accent1">
              <a:alpha val="20000"/>
            </a:schemeClr>
          </a:solidFill>
          <a:ln>
            <a:solidFill>
              <a:srgbClr val="0F4B75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rgbClr val="4254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 61 - 90</a:t>
            </a:r>
          </a:p>
        </p:txBody>
      </p:sp>
    </p:spTree>
    <p:extLst>
      <p:ext uri="{BB962C8B-B14F-4D97-AF65-F5344CB8AC3E}">
        <p14:creationId xmlns:p14="http://schemas.microsoft.com/office/powerpoint/2010/main" val="2460045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162</Words>
  <Application>Microsoft Macintosh PowerPoint</Application>
  <PresentationFormat>Widescreen</PresentationFormat>
  <Paragraphs>80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Cyber Enabled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Santa Clara County CISO 90-Day Cyber &amp; AI Governance LOEs</dc:title>
  <dc:subject>Santa Clara County CISO 90-Day Cyber and AI Governance Lines of Effort</dc:subject>
  <dc:creator>Cyber Enabled</dc:creator>
  <cp:lastModifiedBy>Kevin Armstrong</cp:lastModifiedBy>
  <cp:revision>7</cp:revision>
  <dcterms:created xsi:type="dcterms:W3CDTF">2026-07-15T19:47:52Z</dcterms:created>
  <dcterms:modified xsi:type="dcterms:W3CDTF">2026-09-21T17:40:46Z</dcterms:modified>
</cp:coreProperties>
</file>